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23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ina Balland" userId="393b5b49-dd60-4802-9269-d143fa90b88f" providerId="ADAL" clId="{58F675BA-8806-42E6-8EC0-D0DCA5BBC08E}"/>
    <pc:docChg chg="modSld">
      <pc:chgData name="Irina Balland" userId="393b5b49-dd60-4802-9269-d143fa90b88f" providerId="ADAL" clId="{58F675BA-8806-42E6-8EC0-D0DCA5BBC08E}" dt="2026-04-22T08:59:32.549" v="3" actId="14100"/>
      <pc:docMkLst>
        <pc:docMk/>
      </pc:docMkLst>
      <pc:sldChg chg="addSp modSp mod">
        <pc:chgData name="Irina Balland" userId="393b5b49-dd60-4802-9269-d143fa90b88f" providerId="ADAL" clId="{58F675BA-8806-42E6-8EC0-D0DCA5BBC08E}" dt="2026-04-22T08:59:32.549" v="3" actId="14100"/>
        <pc:sldMkLst>
          <pc:docMk/>
          <pc:sldMk cId="797620334" sldId="256"/>
        </pc:sldMkLst>
        <pc:picChg chg="add mod ord">
          <ac:chgData name="Irina Balland" userId="393b5b49-dd60-4802-9269-d143fa90b88f" providerId="ADAL" clId="{58F675BA-8806-42E6-8EC0-D0DCA5BBC08E}" dt="2026-04-22T08:59:32.549" v="3" actId="14100"/>
          <ac:picMkLst>
            <pc:docMk/>
            <pc:sldMk cId="797620334" sldId="256"/>
            <ac:picMk id="3" creationId="{57BD49B1-04E1-46C6-A8B2-73F85377C6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3773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1512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9867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6393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5785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5016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1394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2197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058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8700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3805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6D39D-2E4F-4996-965D-B5A0485D2783}" type="datetimeFigureOut">
              <a:rPr lang="en-BE" smtClean="0"/>
              <a:t>22/04/2026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E5506-5C83-4AD2-BF86-2275FCF6673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54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stracts@sesamsociety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BD49B1-04E1-46C6-A8B2-73F85377C6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4375"/>
            <a:ext cx="6858000" cy="38576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071EC2-61B8-482B-8291-86C1457BA4B4}"/>
              </a:ext>
            </a:extLst>
          </p:cNvPr>
          <p:cNvSpPr txBox="1"/>
          <p:nvPr/>
        </p:nvSpPr>
        <p:spPr>
          <a:xfrm>
            <a:off x="424543" y="469900"/>
            <a:ext cx="600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 err="1">
                <a:solidFill>
                  <a:srgbClr val="465678"/>
                </a:solidFill>
                <a:latin typeface="Avenir Next LT Pro" panose="020B0504020202020204" pitchFamily="34" charset="0"/>
              </a:rPr>
              <a:t>ePoster</a:t>
            </a:r>
            <a:r>
              <a:rPr lang="en-GB" sz="2400" b="1" dirty="0">
                <a:solidFill>
                  <a:srgbClr val="465678"/>
                </a:solidFill>
                <a:latin typeface="Avenir Next LT Pro" panose="020B0504020202020204" pitchFamily="34" charset="0"/>
              </a:rPr>
              <a:t> Preparation Guidelines</a:t>
            </a:r>
            <a:endParaRPr lang="en-B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7F2D72-3E8E-BE8B-F12A-6202F822B618}"/>
              </a:ext>
            </a:extLst>
          </p:cNvPr>
          <p:cNvSpPr txBox="1"/>
          <p:nvPr/>
        </p:nvSpPr>
        <p:spPr>
          <a:xfrm>
            <a:off x="424543" y="1211679"/>
            <a:ext cx="5909733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All </a:t>
            </a:r>
            <a:r>
              <a:rPr lang="en-GB" dirty="0" err="1">
                <a:latin typeface="Avenir Next LT Pro" panose="020B0504020202020204" pitchFamily="34" charset="0"/>
              </a:rPr>
              <a:t>ePoster</a:t>
            </a:r>
            <a:r>
              <a:rPr lang="en-GB" dirty="0">
                <a:latin typeface="Avenir Next LT Pro" panose="020B0504020202020204" pitchFamily="34" charset="0"/>
              </a:rPr>
              <a:t> presentations must be uploaded via the Online Speaker Module by </a:t>
            </a:r>
            <a:r>
              <a:rPr lang="en-GB" b="1" dirty="0">
                <a:latin typeface="Avenir Next LT Pro" panose="020B0504020202020204" pitchFamily="34" charset="0"/>
              </a:rPr>
              <a:t>10 June.</a:t>
            </a:r>
            <a:endParaRPr lang="en-BE" b="1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err="1">
                <a:latin typeface="Avenir Next LT Pro" panose="020B0504020202020204" pitchFamily="34" charset="0"/>
              </a:rPr>
              <a:t>ePosters</a:t>
            </a:r>
            <a:r>
              <a:rPr lang="en-GB" dirty="0">
                <a:latin typeface="Avenir Next LT Pro" panose="020B0504020202020204" pitchFamily="34" charset="0"/>
              </a:rPr>
              <a:t> should be prepared using PowerPoint or Word in portrait orientation and exported in </a:t>
            </a:r>
            <a:r>
              <a:rPr lang="en-GB" b="1" dirty="0">
                <a:latin typeface="Avenir Next LT Pro" panose="020B0504020202020204" pitchFamily="34" charset="0"/>
              </a:rPr>
              <a:t>vertical</a:t>
            </a:r>
            <a:r>
              <a:rPr lang="en-GB" dirty="0">
                <a:latin typeface="Avenir Next LT Pro" panose="020B0504020202020204" pitchFamily="34" charset="0"/>
              </a:rPr>
              <a:t> format.</a:t>
            </a:r>
            <a:endParaRPr lang="en-BE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The only accepted format is </a:t>
            </a:r>
            <a:r>
              <a:rPr lang="en-GB" b="1" dirty="0">
                <a:latin typeface="Avenir Next LT Pro" panose="020B0504020202020204" pitchFamily="34" charset="0"/>
              </a:rPr>
              <a:t>PDF</a:t>
            </a:r>
            <a:r>
              <a:rPr lang="en-GB" dirty="0">
                <a:latin typeface="Avenir Next LT Pro" panose="020B0504020202020204" pitchFamily="34" charset="0"/>
              </a:rPr>
              <a:t>, limited to one page.</a:t>
            </a:r>
            <a:endParaRPr lang="en-BE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Presentations may be submitted in </a:t>
            </a:r>
            <a:r>
              <a:rPr lang="en-GB" b="1" dirty="0">
                <a:latin typeface="Avenir Next LT Pro" panose="020B0504020202020204" pitchFamily="34" charset="0"/>
              </a:rPr>
              <a:t>English, French, </a:t>
            </a:r>
            <a:r>
              <a:rPr lang="en-GB" dirty="0">
                <a:latin typeface="Avenir Next LT Pro" panose="020B0504020202020204" pitchFamily="34" charset="0"/>
              </a:rPr>
              <a:t>or</a:t>
            </a:r>
            <a:r>
              <a:rPr lang="en-GB" b="1" dirty="0">
                <a:latin typeface="Avenir Next LT Pro" panose="020B0504020202020204" pitchFamily="34" charset="0"/>
              </a:rPr>
              <a:t> Spanish.</a:t>
            </a:r>
            <a:endParaRPr lang="en-BE" b="1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Please avoid excessive text and prioritise large, legible fonts (minimum </a:t>
            </a:r>
            <a:r>
              <a:rPr lang="en-GB" b="1" dirty="0">
                <a:latin typeface="Avenir Next LT Pro" panose="020B0504020202020204" pitchFamily="34" charset="0"/>
              </a:rPr>
              <a:t>24 pt</a:t>
            </a:r>
            <a:r>
              <a:rPr lang="en-GB" dirty="0">
                <a:latin typeface="Avenir Next LT Pro" panose="020B0504020202020204" pitchFamily="34" charset="0"/>
              </a:rPr>
              <a:t>), images, charts, and graphs to illustrate key messages</a:t>
            </a:r>
            <a:endParaRPr lang="en-BE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Use </a:t>
            </a:r>
            <a:r>
              <a:rPr lang="en-GB" b="1" dirty="0">
                <a:latin typeface="Avenir Next LT Pro" panose="020B0504020202020204" pitchFamily="34" charset="0"/>
              </a:rPr>
              <a:t>high‑contrast </a:t>
            </a:r>
            <a:r>
              <a:rPr lang="en-GB" dirty="0">
                <a:latin typeface="Avenir Next LT Pro" panose="020B0504020202020204" pitchFamily="34" charset="0"/>
              </a:rPr>
              <a:t>colour schemes to ensure optimal readability and accessibility.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Leave sufficient margins around the content and avoid placing text or important elements too close to the edges of the page.</a:t>
            </a:r>
            <a:endParaRPr lang="en-BE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venir Next LT Pro" panose="020B0504020202020204" pitchFamily="34" charset="0"/>
              </a:rPr>
              <a:t>Speakers whose presentations do not comply with these guidelines are kindly requested to contact the organising team in advance at </a:t>
            </a:r>
            <a:r>
              <a:rPr lang="en-GB" b="1" dirty="0">
                <a:solidFill>
                  <a:srgbClr val="465678"/>
                </a:solidFill>
                <a:latin typeface="Avenir Next LT Pro" panose="020B0504020202020204" pitchFamily="34" charset="0"/>
                <a:hlinkClick r:id="rId3"/>
              </a:rPr>
              <a:t>abstracts@sesamsociety.org</a:t>
            </a:r>
            <a:r>
              <a:rPr lang="en-GB" b="1" dirty="0">
                <a:solidFill>
                  <a:srgbClr val="465678"/>
                </a:solidFill>
                <a:latin typeface="Avenir Next LT Pro" panose="020B0504020202020204" pitchFamily="34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err="1">
                <a:latin typeface="Avenir Next LT Pro" panose="020B0504020202020204" pitchFamily="34" charset="0"/>
              </a:rPr>
              <a:t>ePoster</a:t>
            </a:r>
            <a:r>
              <a:rPr lang="en-GB" dirty="0">
                <a:latin typeface="Avenir Next LT Pro" panose="020B0504020202020204" pitchFamily="34" charset="0"/>
              </a:rPr>
              <a:t> presentation format: </a:t>
            </a:r>
            <a:r>
              <a:rPr lang="en-GB" b="1" dirty="0">
                <a:latin typeface="Avenir Next LT Pro" panose="020B0504020202020204" pitchFamily="34" charset="0"/>
              </a:rPr>
              <a:t>5 minutes presentation and 4 minutes Q&amp;A</a:t>
            </a:r>
            <a:endParaRPr lang="en-US" b="1" dirty="0">
              <a:latin typeface="Avenir Next LT Pro" panose="020B0504020202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BE" b="1" dirty="0">
              <a:solidFill>
                <a:srgbClr val="465678"/>
              </a:solidFill>
              <a:latin typeface="Avenir Next LT Pro" panose="020B0504020202020204" pitchFamily="34" charset="0"/>
            </a:endParaRP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79762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4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937c59-2060-4208-b0bb-739854607b47">
      <Terms xmlns="http://schemas.microsoft.com/office/infopath/2007/PartnerControls"/>
    </lcf76f155ced4ddcb4097134ff3c332f>
    <TaxCatchAll xmlns="4c156519-14d0-4410-89b8-64a4a6ec9db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7C19B6AE3964598C798DA228CC83A" ma:contentTypeVersion="12" ma:contentTypeDescription="Create a new document." ma:contentTypeScope="" ma:versionID="19b94dd91fe6e6d0f1d54d1271226bf2">
  <xsd:schema xmlns:xsd="http://www.w3.org/2001/XMLSchema" xmlns:xs="http://www.w3.org/2001/XMLSchema" xmlns:p="http://schemas.microsoft.com/office/2006/metadata/properties" xmlns:ns2="f4937c59-2060-4208-b0bb-739854607b47" xmlns:ns3="4c156519-14d0-4410-89b8-64a4a6ec9dbf" targetNamespace="http://schemas.microsoft.com/office/2006/metadata/properties" ma:root="true" ma:fieldsID="9dcfd9bc58bcef6fb13186365d46f9eb" ns2:_="" ns3:_="">
    <xsd:import namespace="f4937c59-2060-4208-b0bb-739854607b47"/>
    <xsd:import namespace="4c156519-14d0-4410-89b8-64a4a6ec9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937c59-2060-4208-b0bb-739854607b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56519-14d0-4410-89b8-64a4a6ec9d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272f1a-13f6-4d25-b98b-62d833dc90ca}" ma:internalName="TaxCatchAll" ma:showField="CatchAllData" ma:web="4c156519-14d0-4410-89b8-64a4a6ec9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5E1AA1-60BF-4D04-80D3-7CAE71940E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635148-BF12-41CC-ABE0-7C1505B2E472}">
  <ds:schemaRefs>
    <ds:schemaRef ds:uri="http://schemas.microsoft.com/office/2006/metadata/properties"/>
    <ds:schemaRef ds:uri="http://schemas.microsoft.com/office/infopath/2007/PartnerControls"/>
    <ds:schemaRef ds:uri="f4937c59-2060-4208-b0bb-739854607b47"/>
    <ds:schemaRef ds:uri="4c156519-14d0-4410-89b8-64a4a6ec9dbf"/>
  </ds:schemaRefs>
</ds:datastoreItem>
</file>

<file path=customXml/itemProps3.xml><?xml version="1.0" encoding="utf-8"?>
<ds:datastoreItem xmlns:ds="http://schemas.openxmlformats.org/officeDocument/2006/customXml" ds:itemID="{68C1BA72-7FD8-4868-B123-F7AC9E3333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937c59-2060-4208-b0bb-739854607b47"/>
    <ds:schemaRef ds:uri="4c156519-14d0-4410-89b8-64a4a6ec9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Avenir Next LT Pro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Irina Balland</dc:creator>
  <cp:lastModifiedBy>Irina Balland</cp:lastModifiedBy>
  <cp:revision>3</cp:revision>
  <dcterms:created xsi:type="dcterms:W3CDTF">2026-04-21T20:14:45Z</dcterms:created>
  <dcterms:modified xsi:type="dcterms:W3CDTF">2026-04-22T08:59:43Z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0x0101004337C19B6AE3964598C798DA228CC83A</vt:lpwstr>
  </property>
  <property fmtid="{D5CDD505-2E9C-101B-9397-08002B2CF9AE}" pid="3" name="MediaServiceImageTags">
    <vt:lpwstr/>
  </property>
</Properties>
</file>